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357" r:id="rId2"/>
    <p:sldId id="358" r:id="rId3"/>
    <p:sldId id="359" r:id="rId4"/>
    <p:sldId id="360" r:id="rId5"/>
    <p:sldId id="361" r:id="rId6"/>
    <p:sldId id="362" r:id="rId7"/>
    <p:sldId id="363" r:id="rId8"/>
    <p:sldId id="364" r:id="rId9"/>
    <p:sldId id="365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374" r:id="rId19"/>
    <p:sldId id="375" r:id="rId20"/>
    <p:sldId id="376" r:id="rId21"/>
    <p:sldId id="377" r:id="rId22"/>
    <p:sldId id="378" r:id="rId23"/>
    <p:sldId id="379" r:id="rId24"/>
    <p:sldId id="380" r:id="rId25"/>
    <p:sldId id="381" r:id="rId26"/>
    <p:sldId id="382" r:id="rId27"/>
    <p:sldId id="383" r:id="rId28"/>
    <p:sldId id="256" r:id="rId29"/>
    <p:sldId id="257" r:id="rId30"/>
    <p:sldId id="337" r:id="rId31"/>
    <p:sldId id="258" r:id="rId32"/>
    <p:sldId id="259" r:id="rId33"/>
    <p:sldId id="260" r:id="rId34"/>
    <p:sldId id="261" r:id="rId35"/>
    <p:sldId id="262" r:id="rId36"/>
    <p:sldId id="263" r:id="rId37"/>
    <p:sldId id="264" r:id="rId38"/>
    <p:sldId id="349" r:id="rId39"/>
    <p:sldId id="265" r:id="rId40"/>
    <p:sldId id="266" r:id="rId41"/>
    <p:sldId id="267" r:id="rId42"/>
    <p:sldId id="268" r:id="rId43"/>
    <p:sldId id="269" r:id="rId44"/>
    <p:sldId id="271" r:id="rId45"/>
    <p:sldId id="273" r:id="rId46"/>
    <p:sldId id="272" r:id="rId47"/>
    <p:sldId id="274" r:id="rId48"/>
    <p:sldId id="350" r:id="rId49"/>
    <p:sldId id="352" r:id="rId50"/>
    <p:sldId id="353" r:id="rId51"/>
    <p:sldId id="354" r:id="rId52"/>
    <p:sldId id="355" r:id="rId53"/>
    <p:sldId id="356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33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46" autoAdjust="0"/>
    <p:restoredTop sz="94660"/>
  </p:normalViewPr>
  <p:slideViewPr>
    <p:cSldViewPr snapToGrid="0">
      <p:cViewPr varScale="1">
        <p:scale>
          <a:sx n="69" d="100"/>
          <a:sy n="69" d="100"/>
        </p:scale>
        <p:origin x="91" y="7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9/4/2018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1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13800" dirty="0" smtClean="0"/>
              <a:t>Properties of Numbers</a:t>
            </a:r>
            <a:endParaRPr lang="en-US" sz="13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PH" b="1" dirty="0" smtClean="0"/>
              <a:t>Chapter 1 Section 1</a:t>
            </a:r>
          </a:p>
          <a:p>
            <a:r>
              <a:rPr lang="en-PH" b="1" dirty="0" smtClean="0"/>
              <a:t>Recognize </a:t>
            </a:r>
            <a:r>
              <a:rPr lang="en-PH" b="1" dirty="0"/>
              <a:t>the properties of equality and identity</a:t>
            </a:r>
            <a:endParaRPr lang="en-US" dirty="0"/>
          </a:p>
          <a:p>
            <a:r>
              <a:rPr lang="en-PH" b="1" dirty="0" smtClean="0"/>
              <a:t>Recognize </a:t>
            </a:r>
            <a:r>
              <a:rPr lang="en-PH" b="1" dirty="0"/>
              <a:t>the Commutative and Associative Properties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12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Addition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9344"/>
            <a:ext cx="7416800" cy="456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1) 11+0 = 11</a:t>
            </a:r>
          </a:p>
          <a:p>
            <a:pPr marL="0" indent="0">
              <a:buNone/>
            </a:pPr>
            <a:r>
              <a:rPr lang="en-US" sz="4400" dirty="0" smtClean="0"/>
              <a:t>2) -2+2=0</a:t>
            </a:r>
          </a:p>
          <a:p>
            <a:pPr marL="0" indent="0">
              <a:buNone/>
            </a:pPr>
            <a:r>
              <a:rPr lang="en-US" sz="4400" dirty="0" smtClean="0"/>
              <a:t>3) 0+8=8</a:t>
            </a:r>
          </a:p>
          <a:p>
            <a:pPr marL="0" indent="0">
              <a:buNone/>
            </a:pPr>
            <a:r>
              <a:rPr lang="en-US" sz="4400" dirty="0" smtClean="0"/>
              <a:t>4) -9+0=-9</a:t>
            </a:r>
          </a:p>
          <a:p>
            <a:pPr marL="0" indent="0">
              <a:buNone/>
            </a:pPr>
            <a:r>
              <a:rPr lang="en-US" sz="4400" dirty="0" smtClean="0"/>
              <a:t>5) -4+4=0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482090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2278380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3094810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0" y="3845925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4602918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684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Addition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9344"/>
            <a:ext cx="7416800" cy="456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1) -11+11 = 0</a:t>
            </a:r>
          </a:p>
          <a:p>
            <a:pPr marL="0" indent="0">
              <a:buNone/>
            </a:pPr>
            <a:r>
              <a:rPr lang="en-US" sz="4400" dirty="0" smtClean="0"/>
              <a:t>2) 4+(-4)=0</a:t>
            </a:r>
          </a:p>
          <a:p>
            <a:pPr marL="0" indent="0">
              <a:buNone/>
            </a:pPr>
            <a:r>
              <a:rPr lang="en-US" sz="4400" dirty="0" smtClean="0"/>
              <a:t>3) -5+0=-5</a:t>
            </a:r>
          </a:p>
          <a:p>
            <a:pPr marL="0" indent="0">
              <a:buNone/>
            </a:pPr>
            <a:r>
              <a:rPr lang="en-US" sz="4400" dirty="0" smtClean="0"/>
              <a:t>4) -95+0=-95</a:t>
            </a:r>
          </a:p>
          <a:p>
            <a:pPr marL="0" indent="0">
              <a:buNone/>
            </a:pPr>
            <a:r>
              <a:rPr lang="en-US" sz="4400" dirty="0" smtClean="0"/>
              <a:t>5) 15+(-15) =0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482090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2278380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0" y="3094810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096000" y="3845925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096000" y="4602918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570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ermarecto:Desktop:Screen Shot 2016-06-07 at 8.07.24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495300"/>
            <a:ext cx="11582400" cy="6057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5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687300" cy="1609344"/>
          </a:xfrm>
        </p:spPr>
        <p:txBody>
          <a:bodyPr>
            <a:noAutofit/>
          </a:bodyPr>
          <a:lstStyle/>
          <a:p>
            <a:r>
              <a:rPr lang="en-US" sz="8200" b="1" dirty="0"/>
              <a:t>multiplicative</a:t>
            </a:r>
            <a:r>
              <a:rPr lang="en-US" sz="8200" b="1" dirty="0" smtClean="0"/>
              <a:t> </a:t>
            </a:r>
            <a:r>
              <a:rPr lang="en-US" sz="8200" b="1" dirty="0"/>
              <a:t>identity</a:t>
            </a:r>
            <a:endParaRPr lang="en-US" sz="8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The product of any number and 1 is equal to the number</a:t>
            </a:r>
            <a:r>
              <a:rPr lang="en-US" sz="7200" b="1" dirty="0" smtClean="0"/>
              <a:t>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20335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687300" cy="1609344"/>
          </a:xfrm>
        </p:spPr>
        <p:txBody>
          <a:bodyPr>
            <a:noAutofit/>
          </a:bodyPr>
          <a:lstStyle/>
          <a:p>
            <a:r>
              <a:rPr lang="en-US" sz="8800" b="1" dirty="0"/>
              <a:t>Multiplicative Property of Zero</a:t>
            </a:r>
            <a:endParaRPr lang="en-US" sz="8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508"/>
            <a:ext cx="1091565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The product of any number and 0 </a:t>
            </a:r>
            <a:r>
              <a:rPr lang="en-US" sz="8000" b="1" dirty="0" smtClean="0"/>
              <a:t>is </a:t>
            </a:r>
            <a:r>
              <a:rPr lang="en-US" sz="8000" b="1" dirty="0"/>
              <a:t>equal 0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369353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687300" cy="1609344"/>
          </a:xfrm>
        </p:spPr>
        <p:txBody>
          <a:bodyPr>
            <a:noAutofit/>
          </a:bodyPr>
          <a:lstStyle/>
          <a:p>
            <a:r>
              <a:rPr lang="en-US" sz="8000" b="1" dirty="0"/>
              <a:t>Multiplicative Inverses or Reciprocals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40508"/>
            <a:ext cx="10915650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8000" b="1" dirty="0"/>
              <a:t> Two numbers whose product is 1 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41648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Addition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1) 11</a:t>
                </a:r>
                <a14:m>
                  <m:oMath xmlns:m="http://schemas.openxmlformats.org/officeDocument/2006/math"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 smtClean="0"/>
                  <a:t>0 = 0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2) -2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1= -2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3) 0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8= 0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4) 9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 smtClean="0"/>
                  <a:t>= 1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5)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4400" dirty="0" smtClean="0"/>
                  <a:t>= 1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6)</a:t>
                </a:r>
                <a:r>
                  <a:rPr lang="en-US" sz="4400" dirty="0"/>
                  <a:t> </a:t>
                </a:r>
                <a:r>
                  <a:rPr lang="en-US" sz="4400" dirty="0" smtClean="0"/>
                  <a:t>1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15= 15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  <a:blipFill>
                <a:blip r:embed="rId2"/>
                <a:stretch>
                  <a:fillRect l="-3287" t="-4139" b="-15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258492" y="1560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Property of 0</a:t>
            </a:r>
            <a:endParaRPr lang="en-US" sz="4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0262" y="2300700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Identity</a:t>
            </a:r>
            <a:endParaRPr lang="en-US" sz="4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67201" y="3084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Property of 0</a:t>
            </a:r>
            <a:endParaRPr lang="en-US" sz="4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75908" y="396838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Inverse</a:t>
            </a:r>
            <a:endParaRPr lang="en-US" sz="4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75908" y="4892364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Inverse</a:t>
            </a:r>
            <a:endParaRPr lang="en-US" sz="4800" dirty="0"/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261212" y="5853525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Identity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829599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Addition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1) 19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4400" dirty="0" smtClean="0"/>
                  <a:t>0 = 19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2) -2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dirty="0" smtClean="0"/>
                  <a:t>2= 0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3) 0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5= 0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4) 5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4400" dirty="0" smtClean="0"/>
                  <a:t>= 1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5)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4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4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  <a:blipFill>
                <a:blip r:embed="rId2"/>
                <a:stretch>
                  <a:fillRect l="-3287" t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4258492" y="1560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Identity</a:t>
            </a:r>
            <a:endParaRPr lang="en-US" sz="4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280262" y="2300700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Additive Inverse</a:t>
            </a:r>
            <a:endParaRPr lang="en-US" sz="4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4267201" y="3084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Property of 0</a:t>
            </a:r>
            <a:endParaRPr lang="en-US" sz="4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4275908" y="396838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Inverse</a:t>
            </a:r>
            <a:endParaRPr lang="en-US" sz="4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4275908" y="4892364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Multiplicative Identity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576104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ermarecto:Desktop:Screen Shot 2016-06-07 at 8.08.15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914400"/>
            <a:ext cx="11201400" cy="499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255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ermarecto:Desktop:Screen Shot 2016-06-07 at 8.08.33 AM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42900"/>
            <a:ext cx="11239500" cy="6057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59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Axioms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A </a:t>
            </a:r>
            <a:r>
              <a:rPr lang="en-US" sz="5400" b="1" dirty="0"/>
              <a:t>property that forms the framework for the system</a:t>
            </a:r>
            <a:r>
              <a:rPr lang="en-US" sz="5400" b="1" dirty="0" smtClean="0"/>
              <a:t>.</a:t>
            </a:r>
          </a:p>
          <a:p>
            <a:r>
              <a:rPr lang="en-US" sz="5400" b="1" dirty="0" smtClean="0"/>
              <a:t>It </a:t>
            </a:r>
            <a:r>
              <a:rPr lang="en-US" sz="5400" b="1" dirty="0"/>
              <a:t>doesn’t require any proof. </a:t>
            </a:r>
            <a:endParaRPr lang="en-US" sz="5400" b="1" dirty="0" smtClean="0"/>
          </a:p>
          <a:p>
            <a:r>
              <a:rPr lang="en-US" sz="5400" b="1" dirty="0" smtClean="0"/>
              <a:t>We </a:t>
            </a:r>
            <a:r>
              <a:rPr lang="en-US" sz="5400" b="1" dirty="0"/>
              <a:t>assume that it is true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5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Addition properties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4400" dirty="0" smtClean="0"/>
                  <a:t>1) 11+5 = 5+11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2) 1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+(2+3)</a:t>
                </a:r>
                <a:r>
                  <a:rPr lang="en-US" sz="4400" dirty="0" smtClean="0"/>
                  <a:t>=(1+2)+3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3) (7+6)+9=7+(6+9)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4) 8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  <m:f>
                      <m:fPr>
                        <m:ctrlPr>
                          <a:rPr lang="en-US" sz="44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8</a:t>
                </a:r>
              </a:p>
              <a:p>
                <a:pPr marL="0" indent="0">
                  <a:buNone/>
                </a:pPr>
                <a:r>
                  <a:rPr lang="en-US" sz="4400" dirty="0" smtClean="0"/>
                  <a:t>5) 2</a:t>
                </a:r>
                <a:r>
                  <a:rPr lang="en-US" sz="4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(3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sz="4400" dirty="0" smtClean="0"/>
                  <a:t>4)=(2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 smtClean="0"/>
                  <a:t>3)</a:t>
                </a:r>
                <a:r>
                  <a:rPr lang="en-US" sz="4400" dirty="0" smtClean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4400" dirty="0" smtClean="0"/>
                  <a:t>4</a:t>
                </a:r>
                <a:endParaRPr lang="en-US" sz="4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3200" y="1609344"/>
                <a:ext cx="7416800" cy="4562856"/>
              </a:xfrm>
              <a:blipFill>
                <a:blip r:embed="rId2"/>
                <a:stretch>
                  <a:fillRect l="-3287" t="-4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643157" y="1560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Commutative Property</a:t>
            </a:r>
            <a:endParaRPr lang="en-US" sz="480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64927" y="2300700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Associative Property</a:t>
            </a:r>
            <a:endParaRPr lang="en-US" sz="4800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5651866" y="308446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Associative Property</a:t>
            </a:r>
            <a:endParaRPr lang="en-US" sz="4800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660573" y="3968388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Commutative Property</a:t>
            </a:r>
            <a:endParaRPr lang="en-US" sz="4800" dirty="0"/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5660573" y="4892364"/>
            <a:ext cx="7926977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Associative Property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107407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323" y="1321308"/>
                <a:ext cx="5425521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3600" b="1" dirty="0" smtClean="0"/>
                  <a:t>1) 	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PH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 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endParaRPr lang="en-US" sz="3600" dirty="0"/>
              </a:p>
              <a:p>
                <a:pPr marL="0" indent="0">
                  <a:buNone/>
                </a:pPr>
                <a:r>
                  <a:rPr lang="en-PH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3600" b="1" i="1" smtClean="0">
                            <a:solidFill>
                              <a:srgbClr val="1833A8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PH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 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PH" sz="3600" b="1" dirty="0"/>
                  <a:t>		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PH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36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 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3600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PH" sz="3600" b="1" dirty="0"/>
                  <a:t>		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PH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 </a:t>
                </a:r>
                <a14:m>
                  <m:oMath xmlns:m="http://schemas.openxmlformats.org/officeDocument/2006/math">
                    <m:r>
                      <a:rPr lang="en-PH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36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			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PH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36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PH" sz="3600" b="1" dirty="0"/>
                  <a:t> 			</a:t>
                </a:r>
                <a:endParaRPr lang="en-US" sz="3600" dirty="0"/>
              </a:p>
              <a:p>
                <a:pPr marL="0" indent="0">
                  <a:buNone/>
                </a:pPr>
                <a:r>
                  <a:rPr lang="en-US" sz="36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𝟕</m:t>
                    </m:r>
                  </m:oMath>
                </a14:m>
                <a:r>
                  <a:rPr lang="en-US" sz="3600" b="1" dirty="0"/>
                  <a:t> 	</a:t>
                </a:r>
                <a:endParaRPr lang="en-US" sz="3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323" y="1321308"/>
                <a:ext cx="5425521" cy="4050792"/>
              </a:xfrm>
              <a:blipFill>
                <a:blip r:embed="rId2"/>
                <a:stretch>
                  <a:fillRect l="-3483" t="-1054" b="-18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62884" y="2241780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662884" y="3597496"/>
            <a:ext cx="5901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Multiplicative Identity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662884" y="4282171"/>
            <a:ext cx="579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Multiplicative Inverse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723844" y="4932233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23844" y="5602733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703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323" y="1749933"/>
                <a:ext cx="8131302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5400" b="1" dirty="0" smtClean="0"/>
                  <a:t>2)  </a:t>
                </a:r>
                <a14:m>
                  <m:oMath xmlns:m="http://schemas.openxmlformats.org/officeDocument/2006/math">
                    <m:r>
                      <a:rPr lang="en-PH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PH" sz="5400" b="1" dirty="0"/>
                  <a:t> </a:t>
                </a:r>
                <a:endParaRPr lang="en-US" sz="5400" dirty="0"/>
              </a:p>
              <a:p>
                <a:pPr marL="0" indent="0">
                  <a:buNone/>
                </a:pPr>
                <a:r>
                  <a:rPr lang="en-PH" sz="54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5400" b="1" i="1" smtClean="0">
                            <a:solidFill>
                              <a:srgbClr val="1833A8"/>
                            </a:solidFill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PH" sz="5400" b="1" dirty="0"/>
                  <a:t> 		</a:t>
                </a:r>
                <a:endParaRPr lang="en-US" sz="5400" b="1" i="1" dirty="0" smtClean="0"/>
              </a:p>
              <a:p>
                <a:pPr marL="0" indent="0">
                  <a:buNone/>
                </a:pPr>
                <a:r>
                  <a:rPr lang="en-PH" sz="54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5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5400" b="1" i="1" smtClean="0">
                            <a:solidFill>
                              <a:srgbClr val="1833A8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PH" sz="5400" b="1" dirty="0"/>
                  <a:t>			</a:t>
                </a:r>
                <a:endParaRPr lang="en-US" sz="5400" dirty="0"/>
              </a:p>
              <a:p>
                <a:pPr marL="0" indent="0">
                  <a:buNone/>
                </a:pPr>
                <a:r>
                  <a:rPr lang="en-PH" sz="54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54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PH" sz="5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5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PH" sz="5400" b="1" dirty="0"/>
                  <a:t> 			</a:t>
                </a:r>
                <a:endParaRPr lang="en-US" sz="5400" dirty="0"/>
              </a:p>
              <a:p>
                <a:pPr marL="0" indent="0">
                  <a:buNone/>
                </a:pPr>
                <a:r>
                  <a:rPr lang="en-US" sz="54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srgbClr val="1833A8"/>
                        </a:solidFill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5400" b="1" dirty="0"/>
                  <a:t> </a:t>
                </a:r>
                <a:endParaRPr lang="en-US" sz="8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323" y="1749933"/>
                <a:ext cx="8131302" cy="4050792"/>
              </a:xfrm>
              <a:blipFill>
                <a:blip r:embed="rId2"/>
                <a:stretch>
                  <a:fillRect l="-4048" t="-6165" b="-3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53150" y="2729004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177234" y="3597496"/>
            <a:ext cx="4304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Additive Inverse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09619" y="4475033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152469" y="5517008"/>
            <a:ext cx="440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Additive Identity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68153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98322" y="1006983"/>
                <a:ext cx="6931153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4800" b="1" dirty="0"/>
                  <a:t>3) </a:t>
                </a:r>
                <a14:m>
                  <m:oMath xmlns:m="http://schemas.openxmlformats.org/officeDocument/2006/math">
                    <m:r>
                      <a:rPr lang="en-PH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PH" sz="48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PH" sz="4800" b="1" dirty="0"/>
                  <a:t> </a:t>
                </a:r>
                <a:endParaRPr lang="en-US" sz="4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PH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PH" sz="48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PH" sz="4800" b="1" dirty="0"/>
                  <a:t>		</a:t>
                </a:r>
                <a:endParaRPr lang="en-US" sz="480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PH" sz="48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∙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PH" sz="48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8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PH" sz="4800" b="1" dirty="0"/>
                  <a:t>			</a:t>
                </a:r>
                <a:endParaRPr lang="en-US" sz="4800" b="1" i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PH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𝟔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PH" sz="4800" b="1" dirty="0"/>
                  <a:t>			</a:t>
                </a:r>
                <a:endParaRPr lang="en-PH" sz="4800" b="1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PH" sz="48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4800" b="1" i="1">
                        <a:latin typeface="Cambria Math" panose="02040503050406030204" pitchFamily="18" charset="0"/>
                      </a:rPr>
                      <m:t>+ </m:t>
                    </m:r>
                    <m:r>
                      <a:rPr lang="en-PH" sz="48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PH" sz="4800" b="1" dirty="0"/>
                  <a:t>	</a:t>
                </a:r>
                <a:endParaRPr lang="en-US" sz="48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72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322" y="1006983"/>
                <a:ext cx="6931153" cy="4050792"/>
              </a:xfrm>
              <a:blipFill>
                <a:blip r:embed="rId2"/>
                <a:stretch>
                  <a:fillRect l="-4046" t="-1504" b="-31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5662884" y="2270355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5662884" y="3397471"/>
            <a:ext cx="43041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Additive Inverse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5662884" y="4282171"/>
            <a:ext cx="579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Multiplicative Inverse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5723844" y="5017958"/>
            <a:ext cx="44027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Property  of Zero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5723844" y="5745608"/>
            <a:ext cx="44063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Additive Identity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158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448" y="1006983"/>
                <a:ext cx="7531228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4000" b="1" dirty="0"/>
                  <a:t>4) </a:t>
                </a:r>
                <a:r>
                  <a:rPr lang="en-PH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PH" sz="4000" b="1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𝟏𝟓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÷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PH" sz="4000" b="1" dirty="0"/>
                  <a:t>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PH" sz="4000" b="1" dirty="0"/>
                  <a:t>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000" b="1" i="1" smtClean="0">
                            <a:solidFill>
                              <a:srgbClr val="0066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PH" sz="4000" b="1" dirty="0"/>
                  <a:t>	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PH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PH" sz="4000" b="1" dirty="0"/>
                  <a:t>	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PH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PH" sz="4000" b="1" dirty="0"/>
                  <a:t>		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solidFill>
                          <a:srgbClr val="006600"/>
                        </a:solidFill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138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1006983"/>
                <a:ext cx="7531228" cy="4050792"/>
              </a:xfrm>
              <a:blipFill>
                <a:blip r:embed="rId2"/>
                <a:stretch>
                  <a:fillRect l="-2915" t="-1203" b="-39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6148659" y="2070330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6148659" y="2997421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Substitution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148659" y="3939271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Substitution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09619" y="4732208"/>
            <a:ext cx="57987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Multiplicative Inverse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209619" y="5459858"/>
            <a:ext cx="59010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Multiplicative Identity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186759" y="6166080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5283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448" y="1006983"/>
                <a:ext cx="7531228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6600" b="1" dirty="0" smtClean="0"/>
                  <a:t>5</a:t>
                </a:r>
                <a:r>
                  <a:rPr lang="en-PH" sz="6600" b="1" dirty="0"/>
                  <a:t>) </a:t>
                </a:r>
                <a14:m>
                  <m:oMath xmlns:m="http://schemas.openxmlformats.org/officeDocument/2006/math">
                    <m:r>
                      <a:rPr lang="en-PH" sz="6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PH" sz="6600" b="1" dirty="0"/>
                  <a:t> </a:t>
                </a:r>
                <a:endParaRPr lang="en-US" sz="6600" dirty="0"/>
              </a:p>
              <a:p>
                <a:pPr marL="0" indent="0">
                  <a:buNone/>
                </a:pPr>
                <a:r>
                  <a:rPr lang="en-PH" sz="6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6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PH" sz="6600" b="1" dirty="0"/>
                  <a:t>		</a:t>
                </a:r>
                <a:r>
                  <a:rPr lang="en-PH" sz="6600" b="1" dirty="0" smtClean="0"/>
                  <a:t> 	</a:t>
                </a:r>
                <a14:m>
                  <m:oMath xmlns:m="http://schemas.openxmlformats.org/officeDocument/2006/math">
                    <m:r>
                      <a:rPr lang="en-PH" sz="6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)∙(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6600" b="1" dirty="0"/>
                  <a:t>	</a:t>
                </a:r>
                <a:endParaRPr lang="en-US" sz="6600" dirty="0"/>
              </a:p>
              <a:p>
                <a:pPr marL="0" indent="0">
                  <a:buNone/>
                </a:pPr>
                <a:r>
                  <a:rPr lang="en-PH" sz="6600" b="1" dirty="0" smtClean="0"/>
                  <a:t>	</a:t>
                </a:r>
                <a14:m>
                  <m:oMath xmlns:m="http://schemas.openxmlformats.org/officeDocument/2006/math">
                    <m:r>
                      <a:rPr lang="en-PH" sz="66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)∙(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𝟐𝟖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6600" b="1" dirty="0"/>
                  <a:t>			</a:t>
                </a:r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𝟖𝟎</m:t>
                    </m:r>
                  </m:oMath>
                </a14:m>
                <a:endParaRPr lang="en-US" sz="6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1006983"/>
                <a:ext cx="7531228" cy="4050792"/>
              </a:xfrm>
              <a:blipFill>
                <a:blip r:embed="rId2"/>
                <a:stretch>
                  <a:fillRect l="-5587" t="-7669" b="-15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690618" y="2262384"/>
            <a:ext cx="3623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Commutative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748734" y="3367771"/>
            <a:ext cx="305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Associative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781119" y="4389308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Substitution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901134" y="5308830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/>
              <a:t>Substitution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2914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32"/>
            <a:ext cx="12192000" cy="1609344"/>
          </a:xfrm>
        </p:spPr>
        <p:txBody>
          <a:bodyPr>
            <a:normAutofit/>
          </a:bodyPr>
          <a:lstStyle/>
          <a:p>
            <a:r>
              <a:rPr lang="en-PH" sz="5200" b="1" dirty="0"/>
              <a:t>Evaluate using Properties of Numbers</a:t>
            </a:r>
            <a:endParaRPr lang="en-US" sz="5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5448" y="1235583"/>
                <a:ext cx="5840811" cy="4050792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PH" sz="4000" b="1" dirty="0" smtClean="0"/>
                  <a:t>6)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4000" b="1" dirty="0"/>
                  <a:t> 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PH" sz="4000" b="1" i="1" smtClean="0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4000" b="1" dirty="0"/>
                  <a:t>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∙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)∙(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4000" b="1" dirty="0"/>
                  <a:t>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𝟏𝟖𝟎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)∙(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4000" b="1" dirty="0"/>
                  <a:t>	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 smtClean="0"/>
                  <a:t>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𝟕𝟐𝟎</m:t>
                        </m:r>
                      </m:den>
                    </m:f>
                    <m:r>
                      <a:rPr lang="en-PH" sz="40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𝟕𝟐𝟎</m:t>
                    </m:r>
                    <m:r>
                      <a:rPr lang="en-PH" sz="40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PH" sz="4000" b="1" dirty="0"/>
                  <a:t>		</a:t>
                </a:r>
                <a:endParaRPr lang="en-US" sz="4000" dirty="0"/>
              </a:p>
              <a:p>
                <a:pPr marL="0" indent="0">
                  <a:buNone/>
                </a:pPr>
                <a:r>
                  <a:rPr lang="en-US" sz="4000" b="1" dirty="0"/>
                  <a:t>	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344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5448" y="1235583"/>
                <a:ext cx="5840811" cy="4050792"/>
              </a:xfrm>
              <a:blipFill>
                <a:blip r:embed="rId2"/>
                <a:stretch>
                  <a:fillRect l="-3758" t="-1205" b="-28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/>
          <p:cNvSpPr/>
          <p:nvPr/>
        </p:nvSpPr>
        <p:spPr>
          <a:xfrm>
            <a:off x="6148659" y="2283046"/>
            <a:ext cx="36231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Commutative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6148659" y="3253471"/>
            <a:ext cx="30589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Associative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6209619" y="4303583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Substitution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6209619" y="5202683"/>
            <a:ext cx="31854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Substitution</a:t>
            </a:r>
            <a:endParaRPr lang="en-US" sz="4000" dirty="0"/>
          </a:p>
        </p:txBody>
      </p:sp>
      <p:sp>
        <p:nvSpPr>
          <p:cNvPr id="9" name="Rectangle 8"/>
          <p:cNvSpPr/>
          <p:nvPr/>
        </p:nvSpPr>
        <p:spPr>
          <a:xfrm>
            <a:off x="6186759" y="6166080"/>
            <a:ext cx="592700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PH" sz="4000" b="1" dirty="0" smtClean="0"/>
              <a:t>Multiplicative Inverse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126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" y="2450592"/>
            <a:ext cx="11567160" cy="1609344"/>
          </a:xfrm>
        </p:spPr>
        <p:txBody>
          <a:bodyPr>
            <a:noAutofit/>
          </a:bodyPr>
          <a:lstStyle/>
          <a:p>
            <a:pPr algn="ctr"/>
            <a:r>
              <a:rPr lang="en-US" sz="19900" dirty="0" smtClean="0"/>
              <a:t>assignment</a:t>
            </a:r>
            <a:endParaRPr lang="en-US" sz="19900" dirty="0"/>
          </a:p>
        </p:txBody>
      </p:sp>
    </p:spTree>
    <p:extLst>
      <p:ext uri="{BB962C8B-B14F-4D97-AF65-F5344CB8AC3E}">
        <p14:creationId xmlns:p14="http://schemas.microsoft.com/office/powerpoint/2010/main" val="141866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PH" b="1" dirty="0"/>
              <a:t>Variables and Expressions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414520"/>
            <a:ext cx="7891272" cy="1069848"/>
          </a:xfrm>
        </p:spPr>
        <p:txBody>
          <a:bodyPr>
            <a:normAutofit/>
          </a:bodyPr>
          <a:lstStyle/>
          <a:p>
            <a:r>
              <a:rPr lang="en-PH" sz="2400" b="1" dirty="0"/>
              <a:t>Write v</a:t>
            </a:r>
            <a:r>
              <a:rPr lang="en-PH" sz="2400" b="1" dirty="0" smtClean="0"/>
              <a:t>erbal expressions </a:t>
            </a:r>
            <a:r>
              <a:rPr lang="en-PH" sz="2400" b="1" dirty="0"/>
              <a:t>for algebraic expressions</a:t>
            </a:r>
            <a:endParaRPr lang="en-US" sz="2400" dirty="0"/>
          </a:p>
          <a:p>
            <a:r>
              <a:rPr lang="en-PH" sz="2400" b="1" dirty="0"/>
              <a:t>Write algebraic </a:t>
            </a:r>
            <a:r>
              <a:rPr lang="en-PH" sz="2400" b="1" dirty="0" smtClean="0"/>
              <a:t>expressions </a:t>
            </a:r>
            <a:r>
              <a:rPr lang="en-PH" sz="2400" b="1" dirty="0"/>
              <a:t>for verbal expressions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51625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" y="-279400"/>
            <a:ext cx="11963400" cy="1609344"/>
          </a:xfrm>
        </p:spPr>
        <p:txBody>
          <a:bodyPr>
            <a:noAutofit/>
          </a:bodyPr>
          <a:lstStyle/>
          <a:p>
            <a:r>
              <a:rPr lang="en-US" sz="8000" b="1" dirty="0"/>
              <a:t>Algebraic Expression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" y="1075944"/>
            <a:ext cx="11963400" cy="4050792"/>
          </a:xfrm>
        </p:spPr>
        <p:txBody>
          <a:bodyPr>
            <a:noAutofit/>
          </a:bodyPr>
          <a:lstStyle/>
          <a:p>
            <a:r>
              <a:rPr lang="en-US" sz="5400" b="1" dirty="0"/>
              <a:t>consists of sums and or products of numbers and variables. </a:t>
            </a:r>
            <a:endParaRPr lang="en-US" sz="5400" b="1" dirty="0" smtClean="0"/>
          </a:p>
          <a:p>
            <a:r>
              <a:rPr lang="en-US" sz="5400" b="1" dirty="0" smtClean="0"/>
              <a:t>Variables </a:t>
            </a:r>
            <a:r>
              <a:rPr lang="en-US" sz="5400" b="1" dirty="0"/>
              <a:t>are symbols used to represent unspecified numbers or values. </a:t>
            </a:r>
            <a:endParaRPr lang="en-US" sz="5400" b="1" dirty="0" smtClean="0"/>
          </a:p>
          <a:p>
            <a:r>
              <a:rPr lang="en-US" sz="5400" b="1" dirty="0" smtClean="0"/>
              <a:t>Any </a:t>
            </a:r>
            <a:r>
              <a:rPr lang="en-US" sz="5400" b="1" dirty="0"/>
              <a:t>letter may be used as a variable</a:t>
            </a:r>
            <a:r>
              <a:rPr lang="en-US" sz="5400" b="1" dirty="0" smtClean="0"/>
              <a:t>.</a:t>
            </a:r>
          </a:p>
          <a:p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2025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4632"/>
            <a:ext cx="11531600" cy="1609344"/>
          </a:xfrm>
        </p:spPr>
        <p:txBody>
          <a:bodyPr>
            <a:normAutofit/>
          </a:bodyPr>
          <a:lstStyle/>
          <a:p>
            <a:r>
              <a:rPr lang="en-US" sz="8800" b="1" dirty="0"/>
              <a:t>Closure Axiom</a:t>
            </a:r>
            <a:endParaRPr lang="en-US" sz="8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121408"/>
                <a:ext cx="11531600" cy="4050792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6600" b="1" dirty="0"/>
                  <a:t>Addition	</a:t>
                </a:r>
                <a:endParaRPr lang="en-US" sz="6600" b="1" dirty="0" smtClean="0"/>
              </a:p>
              <a:p>
                <a:pPr lvl="2"/>
                <a:r>
                  <a:rPr lang="en-US" sz="6000" b="1" dirty="0" smtClean="0"/>
                  <a:t>If </a:t>
                </a:r>
                <a:r>
                  <a:rPr lang="en-US" sz="6000" b="1" dirty="0"/>
                  <a:t>x &amp; y are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6000" b="1" dirty="0"/>
                  <a:t>, their sum is a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6000" dirty="0" smtClean="0"/>
              </a:p>
              <a:p>
                <a:r>
                  <a:rPr lang="en-US" sz="6600" b="1" dirty="0" smtClean="0"/>
                  <a:t>Multiplication</a:t>
                </a:r>
              </a:p>
              <a:p>
                <a:pPr lvl="2"/>
                <a:r>
                  <a:rPr lang="en-US" sz="6000" b="1" dirty="0"/>
                  <a:t>	If x &amp; y are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6000" b="1" dirty="0"/>
                  <a:t>, their product is a </a:t>
                </a:r>
                <a14:m>
                  <m:oMath xmlns:m="http://schemas.openxmlformats.org/officeDocument/2006/math">
                    <m:r>
                      <a:rPr lang="en-US" sz="60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US" sz="6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121408"/>
                <a:ext cx="11531600" cy="4050792"/>
              </a:xfrm>
              <a:blipFill rotWithShape="0">
                <a:blip r:embed="rId2"/>
                <a:stretch>
                  <a:fillRect l="-2378" t="-9173" r="-3118" b="-58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626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5740" y="797137"/>
                <a:ext cx="11704320" cy="46003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8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8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8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sz="8800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𝒅</m:t>
                    </m:r>
                  </m:oMath>
                </a14:m>
                <a:r>
                  <a:rPr lang="en-US" sz="8800" b="1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8800" b="1" dirty="0" smtClean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		</a:t>
                </a:r>
                <a14:m>
                  <m:oMath xmlns:m="http://schemas.openxmlformats.org/officeDocument/2006/math"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𝟒</m:t>
                    </m:r>
                  </m:oMath>
                </a14:m>
                <a:r>
                  <a:rPr lang="en-US" sz="8800" b="1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endParaRPr lang="en-US" sz="8800" b="1" dirty="0" smtClean="0">
                  <a:latin typeface="Arial Narrow" panose="020B0606020202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8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8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num>
                      <m:den>
                        <m:r>
                          <a:rPr lang="en-US" sz="8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𝟔</m:t>
                        </m:r>
                      </m:den>
                    </m:f>
                  </m:oMath>
                </a14:m>
                <a:r>
                  <a:rPr lang="en-US" sz="8800" b="1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8800" b="1" dirty="0" smtClean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					</a:t>
                </a:r>
                <a14:m>
                  <m:oMath xmlns:m="http://schemas.openxmlformats.org/officeDocument/2006/math">
                    <m:r>
                      <a:rPr lang="en-US" sz="8800" b="1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𝒑𝒒</m:t>
                    </m:r>
                  </m:oMath>
                </a14:m>
                <a:r>
                  <a:rPr lang="en-US" sz="8800" b="1" dirty="0">
                    <a:latin typeface="Arial Narrow" panose="020B0606020202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𝟒</m:t>
                      </m:r>
                      <m:r>
                        <a:rPr lang="en-US" sz="8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𝒄𝒅</m:t>
                      </m:r>
                      <m:r>
                        <a:rPr lang="en-US" sz="8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÷</m:t>
                      </m:r>
                      <m:r>
                        <a:rPr lang="en-US" sz="8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𝟑</m:t>
                      </m:r>
                      <m:r>
                        <a:rPr lang="en-US" sz="8800" b="1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𝒎𝒏</m:t>
                      </m:r>
                    </m:oMath>
                  </m:oMathPara>
                </a14:m>
                <a:endParaRPr lang="en-US" sz="88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" y="797137"/>
                <a:ext cx="11704320" cy="4600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60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" y="-279400"/>
            <a:ext cx="11963400" cy="1609344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Term </a:t>
            </a:r>
            <a:r>
              <a:rPr lang="en-US" sz="8000" b="1" dirty="0"/>
              <a:t>of an expression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" y="1075944"/>
            <a:ext cx="11963400" cy="2302256"/>
          </a:xfrm>
        </p:spPr>
        <p:txBody>
          <a:bodyPr>
            <a:noAutofit/>
          </a:bodyPr>
          <a:lstStyle/>
          <a:p>
            <a:r>
              <a:rPr lang="en-US" sz="5400" b="1" dirty="0"/>
              <a:t>may be a number, a variable, or a product or quotient of numbers and </a:t>
            </a:r>
            <a:r>
              <a:rPr lang="en-US" sz="5400" b="1" dirty="0" smtClean="0"/>
              <a:t>variables</a:t>
            </a:r>
          </a:p>
          <a:p>
            <a:pPr marL="0" indent="0" algn="ctr">
              <a:buNone/>
            </a:pPr>
            <a:r>
              <a:rPr lang="en-US" sz="5400" b="1" dirty="0" smtClean="0"/>
              <a:t>2x + 4</a:t>
            </a:r>
          </a:p>
        </p:txBody>
      </p:sp>
      <p:sp>
        <p:nvSpPr>
          <p:cNvPr id="6" name="Bent Arrow 5"/>
          <p:cNvSpPr/>
          <p:nvPr/>
        </p:nvSpPr>
        <p:spPr>
          <a:xfrm flipV="1">
            <a:off x="5511800" y="4186936"/>
            <a:ext cx="2260600" cy="6644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4212336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Variable term</a:t>
            </a:r>
            <a:endParaRPr lang="en-US" sz="4800" b="1" dirty="0"/>
          </a:p>
        </p:txBody>
      </p:sp>
      <p:sp>
        <p:nvSpPr>
          <p:cNvPr id="8" name="Bent Arrow 7"/>
          <p:cNvSpPr/>
          <p:nvPr/>
        </p:nvSpPr>
        <p:spPr>
          <a:xfrm flipV="1">
            <a:off x="6832600" y="4186936"/>
            <a:ext cx="939800" cy="1502664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72400" y="5066837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Constant term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465015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348" y="-279400"/>
            <a:ext cx="11963400" cy="1609344"/>
          </a:xfrm>
        </p:spPr>
        <p:txBody>
          <a:bodyPr>
            <a:noAutofit/>
          </a:bodyPr>
          <a:lstStyle/>
          <a:p>
            <a:r>
              <a:rPr lang="en-US" sz="8000" b="1" dirty="0"/>
              <a:t>Factors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348" y="1075944"/>
            <a:ext cx="11963400" cy="1692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b="1" dirty="0"/>
              <a:t>are quantities being multiplied and the result is the </a:t>
            </a:r>
            <a:r>
              <a:rPr lang="en-US" sz="6000" b="1" dirty="0" smtClean="0"/>
              <a:t>product</a:t>
            </a:r>
          </a:p>
          <a:p>
            <a:pPr lvl="1"/>
            <a:endParaRPr lang="en-US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533400" y="2858008"/>
                <a:ext cx="10515600" cy="1739392"/>
              </a:xfrm>
              <a:prstGeom prst="rect">
                <a:avLst/>
              </a:prstGeom>
            </p:spPr>
            <p:txBody>
              <a:bodyPr vert="horz" lIns="91440" tIns="45720" rIns="91440" bIns="45720" numCol="2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sz="6600" b="1" dirty="0" err="1" smtClean="0"/>
                  <a:t>xy</a:t>
                </a:r>
                <a:r>
                  <a:rPr lang="en-US" sz="6600" b="1" dirty="0"/>
                  <a:t>		</a:t>
                </a:r>
                <a:endParaRPr lang="en-US" sz="6600" b="1" dirty="0" smtClean="0"/>
              </a:p>
              <a:p>
                <a:pPr lvl="1"/>
                <a:r>
                  <a:rPr lang="en-US" sz="6600" b="1" dirty="0" smtClean="0"/>
                  <a:t>x</a:t>
                </a:r>
                <a14:m>
                  <m:oMath xmlns:m="http://schemas.openxmlformats.org/officeDocument/2006/math">
                    <m:r>
                      <a:rPr lang="en-US" sz="6600" b="1" i="1">
                        <a:latin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6600" b="1" dirty="0"/>
                  <a:t>y		</a:t>
                </a:r>
                <a:endParaRPr lang="en-US" sz="6600" b="1" dirty="0" smtClean="0"/>
              </a:p>
              <a:p>
                <a:pPr lvl="1"/>
                <a:r>
                  <a:rPr lang="en-US" sz="6600" b="1" dirty="0" smtClean="0"/>
                  <a:t>x(y</a:t>
                </a:r>
                <a:r>
                  <a:rPr lang="en-US" sz="6600" b="1" dirty="0"/>
                  <a:t>)		</a:t>
                </a:r>
                <a:endParaRPr lang="en-US" sz="6600" b="1" dirty="0" smtClean="0"/>
              </a:p>
              <a:p>
                <a:pPr lvl="1"/>
                <a:r>
                  <a:rPr lang="en-US" sz="6600" b="1" dirty="0" smtClean="0"/>
                  <a:t>(</a:t>
                </a:r>
                <a:r>
                  <a:rPr lang="en-US" sz="6600" b="1" dirty="0"/>
                  <a:t>x)y		</a:t>
                </a:r>
                <a:endParaRPr lang="en-US" sz="6600" b="1" dirty="0" smtClean="0"/>
              </a:p>
              <a:p>
                <a:pPr lvl="1"/>
                <a:r>
                  <a:rPr lang="en-US" sz="6600" b="1" dirty="0" smtClean="0"/>
                  <a:t>(</a:t>
                </a:r>
                <a:r>
                  <a:rPr lang="en-US" sz="6600" b="1" dirty="0"/>
                  <a:t>x)(y)</a:t>
                </a:r>
                <a:endParaRPr lang="en-US" b="1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58008"/>
                <a:ext cx="10515600" cy="1739392"/>
              </a:xfrm>
              <a:prstGeom prst="rect">
                <a:avLst/>
              </a:prstGeom>
              <a:blipFill rotWithShape="0">
                <a:blip r:embed="rId2"/>
                <a:stretch>
                  <a:fillRect l="-348" t="-18246" b="-97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7826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11963400" cy="1609344"/>
          </a:xfrm>
        </p:spPr>
        <p:txBody>
          <a:bodyPr>
            <a:noAutofit/>
          </a:bodyPr>
          <a:lstStyle/>
          <a:p>
            <a:r>
              <a:rPr lang="en-US" sz="8000" b="1" dirty="0"/>
              <a:t>Translating verbal to Algebraic </a:t>
            </a:r>
            <a:r>
              <a:rPr lang="en-US" sz="8000" b="1" dirty="0" smtClean="0"/>
              <a:t>Expressions</a:t>
            </a:r>
            <a:endParaRPr lang="en-US" sz="8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2614612"/>
            <a:ext cx="11480800" cy="358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7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 verbal expression for each algebraic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622552" cy="930656"/>
              </a:xfrm>
            </p:spPr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PH" sz="6600" b="1" dirty="0"/>
                  <a:t>	</a:t>
                </a:r>
                <a:endParaRPr lang="en-US" sz="6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622552" cy="930656"/>
              </a:xfrm>
              <a:blipFill rotWithShape="0">
                <a:blip r:embed="rId2"/>
                <a:stretch>
                  <a:fillRect l="-19173" r="-8271" b="-49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08000" y="2783332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6000" b="1" dirty="0" smtClean="0"/>
              <a:t>3 times x to the </a:t>
            </a:r>
            <a:r>
              <a:rPr lang="en-US" sz="6000" b="1" dirty="0"/>
              <a:t>4</a:t>
            </a:r>
            <a:r>
              <a:rPr lang="en-US" sz="6000" b="1" dirty="0" smtClean="0"/>
              <a:t>th power</a:t>
            </a:r>
          </a:p>
          <a:p>
            <a:pPr lvl="1"/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22612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 verbal expression for each algebraic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</p:spPr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p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PH" sz="6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PH" sz="6600" b="1" i="1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2783332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6000" b="1" dirty="0" smtClean="0"/>
              <a:t>5 times z squared plus 16</a:t>
            </a:r>
          </a:p>
          <a:p>
            <a:pPr lvl="1"/>
            <a:endParaRPr lang="en-US" sz="14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6026" y="4542028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6000" b="1" dirty="0" smtClean="0"/>
              <a:t>16 more than 5 times z squared</a:t>
            </a:r>
          </a:p>
          <a:p>
            <a:pPr lvl="1"/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2492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 verbal expression for each algebraic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4314952" cy="981456"/>
              </a:xfrm>
            </p:spPr>
            <p:txBody>
              <a:bodyPr>
                <a:noAutofit/>
              </a:bodyPr>
              <a:lstStyle/>
              <a:p>
                <a:pPr lvl="0"/>
                <a14:m>
                  <m:oMath xmlns:m="http://schemas.openxmlformats.org/officeDocument/2006/math">
                    <m:sSup>
                      <m:sSup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p>
                        <m:r>
                          <a:rPr lang="en-PH" sz="6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PH" sz="6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PH" sz="6600" b="1" i="1" smtClean="0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endParaRPr lang="en-US" sz="6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4314952" cy="981456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2"/>
          <p:cNvSpPr txBox="1">
            <a:spLocks/>
          </p:cNvSpPr>
          <p:nvPr/>
        </p:nvSpPr>
        <p:spPr>
          <a:xfrm>
            <a:off x="716026" y="2783332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6000" b="1" dirty="0" smtClean="0"/>
              <a:t>16 times u squared minus 3</a:t>
            </a:r>
          </a:p>
          <a:p>
            <a:pPr lvl="1"/>
            <a:endParaRPr lang="en-US" sz="1400" b="1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716026" y="4392676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itchFamily="2" charset="2"/>
              <a:buNone/>
            </a:pPr>
            <a:r>
              <a:rPr lang="en-US" sz="6000" b="1" dirty="0" smtClean="0"/>
              <a:t>3 less than 16 times u squared</a:t>
            </a:r>
          </a:p>
          <a:p>
            <a:pPr lvl="1"/>
            <a:endParaRPr lang="en-US" sz="1400" b="1" dirty="0" smtClean="0"/>
          </a:p>
        </p:txBody>
      </p:sp>
    </p:spTree>
    <p:extLst>
      <p:ext uri="{BB962C8B-B14F-4D97-AF65-F5344CB8AC3E}">
        <p14:creationId xmlns:p14="http://schemas.microsoft.com/office/powerpoint/2010/main" val="367543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 verbal expression for each algebraic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66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6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6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66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  <a:blipFill rotWithShape="0">
                <a:blip r:embed="rId2"/>
                <a:stretch>
                  <a:fillRect b="-59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1800" y="3236976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 smtClean="0"/>
                  <a:t> times a plus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60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6000" b="1" dirty="0" smtClean="0"/>
                  <a:t> times b</a:t>
                </a:r>
              </a:p>
              <a:p>
                <a:pPr lvl="1"/>
                <a:endParaRPr lang="en-US" sz="1400" b="1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236976"/>
                <a:ext cx="10759948" cy="870712"/>
              </a:xfrm>
              <a:prstGeom prst="rect">
                <a:avLst/>
              </a:prstGeom>
              <a:blipFill rotWithShape="0">
                <a:blip r:embed="rId3"/>
                <a:stretch>
                  <a:fillRect t="-9091" b="-74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0848" y="4767580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6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60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6000" b="1" dirty="0" smtClean="0"/>
                  <a:t> times a plus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6000" b="1" dirty="0" smtClean="0"/>
                  <a:t> times b all over 7</a:t>
                </a:r>
              </a:p>
              <a:p>
                <a:pPr lvl="1"/>
                <a:endParaRPr lang="en-US" sz="14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8" y="4767580"/>
                <a:ext cx="10759948" cy="870712"/>
              </a:xfrm>
              <a:prstGeom prst="rect">
                <a:avLst/>
              </a:prstGeom>
              <a:blipFill rotWithShape="0">
                <a:blip r:embed="rId4"/>
                <a:stretch>
                  <a:fillRect t="-9091" r="-1870" b="-188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8472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 verbal expression for each algebraic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66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3908552" cy="13233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/>
              <p:cNvSpPr txBox="1">
                <a:spLocks/>
              </p:cNvSpPr>
              <p:nvPr/>
            </p:nvSpPr>
            <p:spPr>
              <a:xfrm>
                <a:off x="431800" y="3236976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𝒏𝒖𝒎𝒃𝒆𝒓</m:t>
                    </m:r>
                  </m:oMath>
                </a14:m>
                <a:r>
                  <a:rPr lang="en-US" sz="6000" b="1" dirty="0" smtClean="0"/>
                  <a:t> minus </a:t>
                </a:r>
                <a14:m>
                  <m:oMath xmlns:m="http://schemas.openxmlformats.org/officeDocument/2006/math">
                    <m:r>
                      <a:rPr lang="en-US" sz="6000" b="1" i="1" smtClean="0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endParaRPr lang="en-US" sz="6000" b="1" dirty="0" smtClean="0"/>
              </a:p>
              <a:p>
                <a:pPr lvl="1"/>
                <a:endParaRPr lang="en-US" sz="1400" b="1" dirty="0" smtClean="0"/>
              </a:p>
            </p:txBody>
          </p:sp>
        </mc:Choice>
        <mc:Fallback xmlns="">
          <p:sp>
            <p:nvSpPr>
              <p:cNvPr id="4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800" y="3236976"/>
                <a:ext cx="10759948" cy="870712"/>
              </a:xfrm>
              <a:prstGeom prst="rect">
                <a:avLst/>
              </a:prstGeom>
              <a:blipFill>
                <a:blip r:embed="rId3"/>
                <a:stretch>
                  <a:fillRect t="-30769" b="-53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0848" y="4767580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𝒍𝒆𝒔𝒔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𝒕𝒉𝒂𝒏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6000" b="1" i="1" smtClean="0">
                          <a:latin typeface="Cambria Math" panose="02040503050406030204" pitchFamily="18" charset="0"/>
                        </a:rPr>
                        <m:t>𝒏𝒖𝒎𝒎𝒃𝒆𝒓</m:t>
                      </m:r>
                    </m:oMath>
                  </m:oMathPara>
                </a14:m>
                <a:endParaRPr lang="en-US" sz="6000" b="1" dirty="0" smtClean="0"/>
              </a:p>
              <a:p>
                <a:pPr lvl="1"/>
                <a:endParaRPr lang="en-US" sz="14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48" y="4767580"/>
                <a:ext cx="10759948" cy="8707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136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a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number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more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than</m:t>
                    </m:r>
                    <m:r>
                      <m:rPr>
                        <m:nor/>
                      </m:rPr>
                      <a:rPr lang="en-US" sz="6600" b="1"/>
                      <m:t> 6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t + 6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507310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ermarecto:Desktop:Screen Shot 2016-06-07 at 8.06.43 AM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0"/>
            <a:ext cx="11607800" cy="66293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4967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2999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10 </m:t>
                    </m:r>
                    <m:r>
                      <m:rPr>
                        <m:nor/>
                      </m:rPr>
                      <a:rPr lang="en-US" sz="6600" b="1"/>
                      <m:t>less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than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product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7 </m:t>
                    </m:r>
                    <m:r>
                      <m:rPr>
                        <m:nor/>
                      </m:rPr>
                      <a:rPr lang="en-US" sz="6600" b="1"/>
                      <m:t>and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f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299952" cy="1323340"/>
              </a:xfrm>
              <a:blipFill rotWithShape="0"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50850" y="4106672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7f - 10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31114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the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product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p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and</m:t>
                    </m:r>
                    <m:r>
                      <m:rPr>
                        <m:nor/>
                      </m:rPr>
                      <a:rPr lang="en-US" sz="6600" b="1"/>
                      <m:t> 6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4048" y="3449828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9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en-US" sz="199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199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3449828"/>
                <a:ext cx="10759948" cy="870712"/>
              </a:xfrm>
              <a:prstGeom prst="rect">
                <a:avLst/>
              </a:prstGeom>
              <a:blipFill rotWithShape="0">
                <a:blip r:embed="rId3"/>
                <a:stretch>
                  <a:fillRect b="-2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649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one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third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area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a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384048" y="3449828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15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15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115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115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115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" y="3449828"/>
                <a:ext cx="10759948" cy="870712"/>
              </a:xfrm>
              <a:prstGeom prst="rect">
                <a:avLst/>
              </a:prstGeom>
              <a:blipFill rotWithShape="0">
                <a:blip r:embed="rId3"/>
                <a:stretch>
                  <a:fillRect b="-25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412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x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less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than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product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eight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and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x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to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the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second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power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 b="-104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739648" y="4796028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𝟖</m:t>
                      </m:r>
                      <m:sSup>
                        <m:sSupPr>
                          <m:ctrlPr>
                            <a:rPr lang="en-US" sz="16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6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66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648" y="4796028"/>
                <a:ext cx="10759948" cy="870712"/>
              </a:xfrm>
              <a:prstGeom prst="rect">
                <a:avLst/>
              </a:prstGeom>
              <a:blipFill rotWithShape="0">
                <a:blip r:embed="rId3"/>
                <a:stretch>
                  <a:fillRect b="-1188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984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/>
                      <m:t>product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x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squared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plus</m:t>
                    </m:r>
                    <m:r>
                      <m:rPr>
                        <m:nor/>
                      </m:rPr>
                      <a:rPr lang="en-US" sz="6600" b="1" i="0" smtClean="0"/>
                      <m:t> 1 </m:t>
                    </m:r>
                    <m:r>
                      <m:rPr>
                        <m:nor/>
                      </m:rPr>
                      <a:rPr lang="en-US" sz="6600" b="1" i="0" smtClean="0"/>
                      <m:t>and</m:t>
                    </m:r>
                    <m:r>
                      <m:rPr>
                        <m:nor/>
                      </m:rPr>
                      <a:rPr lang="en-US" sz="6600" b="1" i="0" smtClean="0"/>
                      <m:t> 3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524000" y="4106672"/>
                <a:ext cx="10254996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6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6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66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4106672"/>
                <a:ext cx="10254996" cy="870712"/>
              </a:xfrm>
              <a:prstGeom prst="rect">
                <a:avLst/>
              </a:prstGeom>
              <a:blipFill rotWithShape="0">
                <a:blip r:embed="rId3"/>
                <a:stretch>
                  <a:fillRect b="-1699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3317748" y="4338828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US" sz="166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7748" y="4338828"/>
                <a:ext cx="10759948" cy="870712"/>
              </a:xfrm>
              <a:prstGeom prst="rect">
                <a:avLst/>
              </a:prstGeom>
              <a:blipFill rotWithShape="0">
                <a:blip r:embed="rId4"/>
                <a:stretch>
                  <a:fillRect b="-111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718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the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quotient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/>
                      <m:t>of</m:t>
                    </m:r>
                    <m:r>
                      <m:rPr>
                        <m:nor/>
                      </m:rPr>
                      <a:rPr lang="en-US" sz="6600" b="1"/>
                      <m:t> 2 </m:t>
                    </m:r>
                    <m:r>
                      <m:rPr>
                        <m:nor/>
                      </m:rPr>
                      <a:rPr lang="en-US" sz="6600" b="1" i="0" smtClean="0"/>
                      <m:t>times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/>
                      <m:t>x</m:t>
                    </m:r>
                    <m:r>
                      <m:rPr>
                        <m:nor/>
                      </m:rPr>
                      <a:rPr lang="en-US" sz="6600" b="1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squared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and</m:t>
                    </m:r>
                    <m:r>
                      <m:rPr>
                        <m:nor/>
                      </m:rPr>
                      <a:rPr lang="en-US" sz="6600" b="1" i="0" smtClean="0"/>
                      <m:t> 3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 b="-3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019048" y="4106672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8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96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9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96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96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88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  <m:r>
                        <a:rPr lang="en-US" sz="9600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96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048" y="4106672"/>
                <a:ext cx="10759948" cy="870712"/>
              </a:xfrm>
              <a:prstGeom prst="rect">
                <a:avLst/>
              </a:prstGeom>
              <a:blipFill rotWithShape="0">
                <a:blip r:embed="rId3"/>
                <a:stretch>
                  <a:fillRect t="-699" b="-199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98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8000" b="1" i="0" smtClean="0"/>
                      <m:t>five</m:t>
                    </m:r>
                    <m:r>
                      <m:rPr>
                        <m:nor/>
                      </m:rPr>
                      <a:rPr lang="en-US" sz="8000" b="1" i="0" smtClean="0"/>
                      <m:t> </m:t>
                    </m:r>
                    <m:r>
                      <m:rPr>
                        <m:nor/>
                      </m:rPr>
                      <a:rPr lang="en-US" sz="8000" b="1" i="0" smtClean="0"/>
                      <m:t>less</m:t>
                    </m:r>
                    <m:r>
                      <m:rPr>
                        <m:nor/>
                      </m:rPr>
                      <a:rPr lang="en-US" sz="8000" b="1" i="0" smtClean="0"/>
                      <m:t> </m:t>
                    </m:r>
                    <m:r>
                      <m:rPr>
                        <m:nor/>
                      </m:rPr>
                      <a:rPr lang="en-US" sz="8000" b="1" i="0" smtClean="0"/>
                      <m:t>than</m:t>
                    </m:r>
                    <m:r>
                      <m:rPr>
                        <m:nor/>
                      </m:rPr>
                      <a:rPr lang="en-US" sz="8000" b="1" i="0" smtClean="0"/>
                      <m:t> </m:t>
                    </m:r>
                    <m:r>
                      <m:rPr>
                        <m:nor/>
                      </m:rPr>
                      <a:rPr lang="en-US" sz="8000" b="1" i="1" smtClean="0"/>
                      <m:t>y</m:t>
                    </m:r>
                    <m:r>
                      <m:rPr>
                        <m:nor/>
                      </m:rPr>
                      <a:rPr lang="en-US" sz="8000" b="1"/>
                      <m:t> </m:t>
                    </m:r>
                    <m:r>
                      <m:rPr>
                        <m:nor/>
                      </m:rPr>
                      <a:rPr lang="en-US" sz="8000" b="1" i="0" smtClean="0"/>
                      <m:t>cubed</m:t>
                    </m:r>
                    <m:r>
                      <m:rPr>
                        <m:nor/>
                      </m:rPr>
                      <a:rPr lang="en-US" sz="8000" b="1" i="0" smtClean="0"/>
                      <m:t> </m:t>
                    </m:r>
                    <m:r>
                      <m:rPr>
                        <m:nor/>
                      </m:rPr>
                      <a:rPr lang="en-US" sz="8000" b="1" i="0" smtClean="0"/>
                      <m:t>times</m:t>
                    </m:r>
                    <m:r>
                      <m:rPr>
                        <m:nor/>
                      </m:rPr>
                      <a:rPr lang="en-US" sz="8000" b="1" i="0" smtClean="0"/>
                      <m:t> 4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782552" cy="1323340"/>
              </a:xfrm>
              <a:blipFill rotWithShape="0">
                <a:blip r:embed="rId2"/>
                <a:stretch>
                  <a:fillRect b="-50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/>
              <p:cNvSpPr txBox="1">
                <a:spLocks/>
              </p:cNvSpPr>
              <p:nvPr/>
            </p:nvSpPr>
            <p:spPr>
              <a:xfrm>
                <a:off x="1879600" y="4106672"/>
                <a:ext cx="9899396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3800" b="1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1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3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138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38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3800" b="1" i="1" smtClean="0">
                          <a:latin typeface="Cambria Math" panose="02040503050406030204" pitchFamily="18" charset="0"/>
                        </a:rPr>
                        <m:t>) </m:t>
                      </m:r>
                    </m:oMath>
                  </m:oMathPara>
                </a14:m>
                <a:endParaRPr lang="en-US" sz="13800" b="1" dirty="0" smtClean="0"/>
              </a:p>
            </p:txBody>
          </p:sp>
        </mc:Choice>
        <mc:Fallback xmlns="">
          <p:sp>
            <p:nvSpPr>
              <p:cNvPr id="5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9600" y="4106672"/>
                <a:ext cx="9899396" cy="870712"/>
              </a:xfrm>
              <a:prstGeom prst="rect">
                <a:avLst/>
              </a:prstGeom>
              <a:blipFill rotWithShape="0">
                <a:blip r:embed="rId3"/>
                <a:stretch>
                  <a:fillRect b="-125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/>
              <p:cNvSpPr txBox="1">
                <a:spLocks/>
              </p:cNvSpPr>
              <p:nvPr/>
            </p:nvSpPr>
            <p:spPr>
              <a:xfrm>
                <a:off x="-2428748" y="4135628"/>
                <a:ext cx="10759948" cy="8707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82880" indent="-18288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73152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00584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280160" indent="-18288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6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2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500000" indent="-22860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Char char="§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600" b="1" i="1" smtClean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16600" b="1" dirty="0" smtClean="0"/>
              </a:p>
            </p:txBody>
          </p:sp>
        </mc:Choice>
        <mc:Fallback xmlns="">
          <p:sp>
            <p:nvSpPr>
              <p:cNvPr id="6" name="Content Placehold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28748" y="4135628"/>
                <a:ext cx="10759948" cy="870712"/>
              </a:xfrm>
              <a:prstGeom prst="rect">
                <a:avLst/>
              </a:prstGeom>
              <a:blipFill rotWithShape="0">
                <a:blip r:embed="rId4"/>
                <a:stretch>
                  <a:fillRect b="-1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470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The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sum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of</m:t>
                    </m:r>
                    <m:r>
                      <m:rPr>
                        <m:nor/>
                      </m:rPr>
                      <a:rPr lang="en-US" sz="6600" b="1" i="0" smtClean="0"/>
                      <m:t> 9 </m:t>
                    </m:r>
                    <m:r>
                      <m:rPr>
                        <m:nor/>
                      </m:rPr>
                      <a:rPr lang="en-US" sz="6600" b="1" i="0" smtClean="0"/>
                      <m:t>and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x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times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y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 rotWithShape="0">
                <a:blip r:embed="rId2"/>
                <a:stretch>
                  <a:fillRect b="-37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err="1" smtClean="0"/>
              <a:t>xy</a:t>
            </a:r>
            <a:r>
              <a:rPr lang="en-US" sz="16600" b="1" dirty="0" smtClean="0"/>
              <a:t> + 9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0099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8 </m:t>
                    </m:r>
                    <m:r>
                      <m:rPr>
                        <m:nor/>
                      </m:rPr>
                      <a:rPr lang="en-US" sz="6600" b="1" i="0" smtClean="0"/>
                      <m:t>less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than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x-8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407603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 12 </m:t>
                    </m:r>
                    <m:r>
                      <m:rPr>
                        <m:nor/>
                      </m:rPr>
                      <a:rPr lang="en-US" sz="6600" b="1" i="0" smtClean="0"/>
                      <m:t>more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than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twice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2x+12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177683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properties of Equality and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9344"/>
            <a:ext cx="7416800" cy="456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1) 11 = 11</a:t>
            </a:r>
          </a:p>
          <a:p>
            <a:pPr marL="0" indent="0">
              <a:buNone/>
            </a:pPr>
            <a:r>
              <a:rPr lang="en-US" sz="4400" dirty="0" smtClean="0"/>
              <a:t>2) 2+5=x</a:t>
            </a:r>
          </a:p>
          <a:p>
            <a:pPr marL="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        7=x</a:t>
            </a:r>
          </a:p>
          <a:p>
            <a:pPr marL="0" indent="0">
              <a:buNone/>
            </a:pPr>
            <a:r>
              <a:rPr lang="en-US" sz="4400" dirty="0" smtClean="0"/>
              <a:t>3) 9=</a:t>
            </a:r>
            <a:r>
              <a:rPr lang="en-US" sz="4400" dirty="0" err="1" smtClean="0"/>
              <a:t>a+b</a:t>
            </a:r>
            <a:r>
              <a:rPr lang="en-US" sz="4400" dirty="0" smtClean="0"/>
              <a:t> then </a:t>
            </a:r>
            <a:r>
              <a:rPr lang="en-US" sz="4400" dirty="0" err="1" smtClean="0"/>
              <a:t>a+b</a:t>
            </a:r>
            <a:r>
              <a:rPr lang="en-US" sz="4400" dirty="0" smtClean="0"/>
              <a:t>=9</a:t>
            </a:r>
          </a:p>
          <a:p>
            <a:pPr marL="0" indent="0">
              <a:buNone/>
            </a:pPr>
            <a:r>
              <a:rPr lang="en-US" sz="4400" dirty="0" smtClean="0"/>
              <a:t>4)4+2= 5+1 and 5+1=6,</a:t>
            </a:r>
          </a:p>
          <a:p>
            <a:pPr marL="0" indent="0">
              <a:buNone/>
            </a:pPr>
            <a:r>
              <a:rPr lang="en-US" sz="4400" dirty="0" smtClean="0"/>
              <a:t>	then 4+2=6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1609344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Reflexive Property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3045460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Substitution Property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3890772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Symmetric Property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46800" y="5338572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Transitive Property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55045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 7 </m:t>
                    </m:r>
                    <m:r>
                      <m:rPr>
                        <m:nor/>
                      </m:rPr>
                      <a:rPr lang="en-US" sz="6600" b="1" i="0" smtClean="0"/>
                      <m:t>less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than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thrice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3x-7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82240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 8 </m:t>
                    </m:r>
                    <m:r>
                      <m:rPr>
                        <m:nor/>
                      </m:rPr>
                      <a:rPr lang="en-US" sz="6600" b="1" i="0" smtClean="0"/>
                      <m:t>times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minus</m:t>
                    </m:r>
                    <m:r>
                      <m:rPr>
                        <m:nor/>
                      </m:rPr>
                      <a:rPr lang="en-US" sz="6600" b="1" i="0" smtClean="0"/>
                      <m:t> 6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8x-6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61568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half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of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plus</m:t>
                    </m:r>
                    <m:r>
                      <m:rPr>
                        <m:nor/>
                      </m:rPr>
                      <a:rPr lang="en-US" sz="6600" b="1" i="0" smtClean="0"/>
                      <m:t> 1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1/2x+1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37585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PH" b="1" dirty="0"/>
              <a:t>Write an algebraic expression for each verbal expression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</p:spPr>
            <p:txBody>
              <a:bodyPr>
                <a:noAutofit/>
              </a:bodyPr>
              <a:lstStyle/>
              <a:p>
                <a:pPr lvl="1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6600" b="1" i="0" smtClean="0"/>
                      <m:t>34 </m:t>
                    </m:r>
                    <m:r>
                      <m:rPr>
                        <m:nor/>
                      </m:rPr>
                      <a:rPr lang="en-US" sz="6600" b="1" i="0" smtClean="0"/>
                      <m:t>more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than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twice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a</m:t>
                    </m:r>
                    <m:r>
                      <m:rPr>
                        <m:nor/>
                      </m:rPr>
                      <a:rPr lang="en-US" sz="6600" b="1" i="0" smtClean="0"/>
                      <m:t> </m:t>
                    </m:r>
                    <m:r>
                      <m:rPr>
                        <m:nor/>
                      </m:rPr>
                      <a:rPr lang="en-US" sz="6600" b="1" i="0" smtClean="0"/>
                      <m:t>number</m:t>
                    </m:r>
                  </m:oMath>
                </a14:m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0848" y="1609344"/>
                <a:ext cx="11010900" cy="1323340"/>
              </a:xfrm>
              <a:blipFill>
                <a:blip r:embed="rId2"/>
                <a:stretch>
                  <a:fillRect b="-24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2"/>
          <p:cNvSpPr txBox="1">
            <a:spLocks/>
          </p:cNvSpPr>
          <p:nvPr/>
        </p:nvSpPr>
        <p:spPr>
          <a:xfrm>
            <a:off x="431800" y="3446780"/>
            <a:ext cx="10759948" cy="870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600" b="1" dirty="0" smtClean="0"/>
              <a:t>2x+34</a:t>
            </a:r>
          </a:p>
          <a:p>
            <a:pPr lvl="1"/>
            <a:endParaRPr lang="en-US" sz="4000" b="1" dirty="0" smtClean="0"/>
          </a:p>
        </p:txBody>
      </p:sp>
    </p:spTree>
    <p:extLst>
      <p:ext uri="{BB962C8B-B14F-4D97-AF65-F5344CB8AC3E}">
        <p14:creationId xmlns:p14="http://schemas.microsoft.com/office/powerpoint/2010/main" val="218863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09344"/>
          </a:xfrm>
        </p:spPr>
        <p:txBody>
          <a:bodyPr/>
          <a:lstStyle/>
          <a:p>
            <a:r>
              <a:rPr lang="en-US" dirty="0" smtClean="0"/>
              <a:t>Recognize the properties of Equality and Identity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3200" y="1609344"/>
            <a:ext cx="7416800" cy="45628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400" dirty="0" smtClean="0"/>
              <a:t>1)9+8 =10+7 and </a:t>
            </a:r>
          </a:p>
          <a:p>
            <a:pPr marL="0" indent="0">
              <a:buNone/>
            </a:pPr>
            <a:r>
              <a:rPr lang="en-US" sz="4400" dirty="0" smtClean="0"/>
              <a:t>10+7=17 then 9+8=17</a:t>
            </a:r>
          </a:p>
          <a:p>
            <a:pPr marL="0" indent="0">
              <a:buNone/>
            </a:pPr>
            <a:r>
              <a:rPr lang="en-US" sz="4400" dirty="0" smtClean="0"/>
              <a:t>2)  8-5=3 then 3=8-5 </a:t>
            </a:r>
          </a:p>
          <a:p>
            <a:pPr marL="0" indent="0">
              <a:buNone/>
            </a:pPr>
            <a:r>
              <a:rPr lang="en-US" sz="4400" dirty="0" smtClean="0"/>
              <a:t>3) y=9-5</a:t>
            </a:r>
            <a:endParaRPr lang="en-US" sz="4400" dirty="0"/>
          </a:p>
          <a:p>
            <a:pPr marL="0" indent="0">
              <a:buNone/>
            </a:pPr>
            <a:r>
              <a:rPr lang="en-US" sz="4400" dirty="0"/>
              <a:t>    </a:t>
            </a:r>
            <a:r>
              <a:rPr lang="en-US" sz="4400" dirty="0" smtClean="0"/>
              <a:t>y=4</a:t>
            </a:r>
          </a:p>
          <a:p>
            <a:pPr marL="0" indent="0">
              <a:buNone/>
            </a:pPr>
            <a:r>
              <a:rPr lang="en-US" sz="4400" dirty="0" smtClean="0"/>
              <a:t>4)4+2= 4+2</a:t>
            </a:r>
            <a:endParaRPr lang="en-US" sz="4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1400" y="5358003"/>
            <a:ext cx="54102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Reflexive Property</a:t>
            </a:r>
            <a:endParaRPr lang="en-US" sz="4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108700" y="4290822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Substitution Property</a:t>
            </a:r>
            <a:endParaRPr lang="en-US" sz="4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96000" y="3115818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Symmetric Property</a:t>
            </a:r>
            <a:endParaRPr lang="en-US" sz="48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134100" y="1583944"/>
            <a:ext cx="6096000" cy="7437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sz="4800" dirty="0" smtClean="0"/>
              <a:t>Transitive Property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00921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cintosh HD:Users:hermarecto:Desktop:Screen Shot 2016-06-07 at 8.07.00 AM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0"/>
            <a:ext cx="11087100" cy="6515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5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additive identity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The sum of any number and 0 is equal to the number.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84693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/>
              <a:t>additive </a:t>
            </a:r>
            <a:r>
              <a:rPr lang="en-US" sz="8000" b="1" dirty="0" smtClean="0"/>
              <a:t>Inverse</a:t>
            </a:r>
            <a:endParaRPr lang="en-US" sz="8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/>
              <a:t>The sum of any number and </a:t>
            </a:r>
            <a:r>
              <a:rPr lang="en-US" sz="7200" b="1" dirty="0" smtClean="0"/>
              <a:t>its opposite </a:t>
            </a:r>
            <a:r>
              <a:rPr lang="en-US" sz="7200" b="1" dirty="0"/>
              <a:t>is equal to the 0</a:t>
            </a:r>
            <a:r>
              <a:rPr lang="en-US" sz="7200" b="1" dirty="0" smtClean="0"/>
              <a:t>. 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36555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1180</TotalTime>
  <Words>933</Words>
  <Application>Microsoft Office PowerPoint</Application>
  <PresentationFormat>Widescreen</PresentationFormat>
  <Paragraphs>260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1" baseType="lpstr">
      <vt:lpstr>Arial Narrow</vt:lpstr>
      <vt:lpstr>Calibri</vt:lpstr>
      <vt:lpstr>Cambria Math</vt:lpstr>
      <vt:lpstr>Rockwell</vt:lpstr>
      <vt:lpstr>Rockwell Condensed</vt:lpstr>
      <vt:lpstr>Times New Roman</vt:lpstr>
      <vt:lpstr>Wingdings</vt:lpstr>
      <vt:lpstr>Wood Type</vt:lpstr>
      <vt:lpstr>Properties of Numbers</vt:lpstr>
      <vt:lpstr>Axioms</vt:lpstr>
      <vt:lpstr>Closure Axiom</vt:lpstr>
      <vt:lpstr>PowerPoint Presentation</vt:lpstr>
      <vt:lpstr>Recognize the properties of Equality and Identity</vt:lpstr>
      <vt:lpstr>Recognize the properties of Equality and Identity</vt:lpstr>
      <vt:lpstr>PowerPoint Presentation</vt:lpstr>
      <vt:lpstr>additive identity</vt:lpstr>
      <vt:lpstr>additive Inverse</vt:lpstr>
      <vt:lpstr>Recognize the Addition properties</vt:lpstr>
      <vt:lpstr>Recognize the Addition properties</vt:lpstr>
      <vt:lpstr>PowerPoint Presentation</vt:lpstr>
      <vt:lpstr>multiplicative identity</vt:lpstr>
      <vt:lpstr>Multiplicative Property of Zero</vt:lpstr>
      <vt:lpstr>Multiplicative Inverses or Reciprocals</vt:lpstr>
      <vt:lpstr>Recognize the Addition properties</vt:lpstr>
      <vt:lpstr>Recognize the Addition properties</vt:lpstr>
      <vt:lpstr>PowerPoint Presentation</vt:lpstr>
      <vt:lpstr>PowerPoint Presentation</vt:lpstr>
      <vt:lpstr>Recognize the Addition properties</vt:lpstr>
      <vt:lpstr>Evaluate using Properties of Numbers</vt:lpstr>
      <vt:lpstr>Evaluate using Properties of Numbers</vt:lpstr>
      <vt:lpstr>Evaluate using Properties of Numbers</vt:lpstr>
      <vt:lpstr>Evaluate using Properties of Numbers</vt:lpstr>
      <vt:lpstr>Evaluate using Properties of Numbers</vt:lpstr>
      <vt:lpstr>Evaluate using Properties of Numbers</vt:lpstr>
      <vt:lpstr>assignment</vt:lpstr>
      <vt:lpstr>Variables and Expressions</vt:lpstr>
      <vt:lpstr>Algebraic Expression</vt:lpstr>
      <vt:lpstr>PowerPoint Presentation</vt:lpstr>
      <vt:lpstr>Term of an expression</vt:lpstr>
      <vt:lpstr>Factors</vt:lpstr>
      <vt:lpstr>Translating verbal to Algebraic Expressions</vt:lpstr>
      <vt:lpstr>Write a verbal expression for each algebraic expression</vt:lpstr>
      <vt:lpstr>Write a verbal expression for each algebraic expression</vt:lpstr>
      <vt:lpstr>Write a verbal expression for each algebraic expression</vt:lpstr>
      <vt:lpstr>Write a verbal expression for each algebraic expression</vt:lpstr>
      <vt:lpstr>Write a verbal expression for each algebraic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  <vt:lpstr>Write an algebraic expression for each verbal expression</vt:lpstr>
    </vt:vector>
  </TitlesOfParts>
  <Company>Glendive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Simple Probability and Odds</dc:title>
  <dc:creator>Herma Recto</dc:creator>
  <cp:lastModifiedBy>Herma Watkins</cp:lastModifiedBy>
  <cp:revision>55</cp:revision>
  <dcterms:created xsi:type="dcterms:W3CDTF">2016-09-15T13:47:53Z</dcterms:created>
  <dcterms:modified xsi:type="dcterms:W3CDTF">2018-09-04T22:38:35Z</dcterms:modified>
</cp:coreProperties>
</file>